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B8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E10FD9-A0A1-441D-B541-41E14A9A87E1}" v="1" dt="2021-07-29T23:15:23.0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0" autoAdjust="0"/>
    <p:restoredTop sz="94660"/>
  </p:normalViewPr>
  <p:slideViewPr>
    <p:cSldViewPr>
      <p:cViewPr varScale="1">
        <p:scale>
          <a:sx n="54" d="100"/>
          <a:sy n="54" d="100"/>
        </p:scale>
        <p:origin x="2064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eman, Nichelle" userId="42960455-f031-4aa8-bb36-b5a2febbb10a" providerId="ADAL" clId="{7ED386C2-064A-4C26-AC23-2E9AF998C15A}"/>
    <pc:docChg chg="modSld">
      <pc:chgData name="Freeman, Nichelle" userId="42960455-f031-4aa8-bb36-b5a2febbb10a" providerId="ADAL" clId="{7ED386C2-064A-4C26-AC23-2E9AF998C15A}" dt="2021-07-29T23:39:29.423" v="17" actId="20577"/>
      <pc:docMkLst>
        <pc:docMk/>
      </pc:docMkLst>
      <pc:sldChg chg="modSp mod">
        <pc:chgData name="Freeman, Nichelle" userId="42960455-f031-4aa8-bb36-b5a2febbb10a" providerId="ADAL" clId="{7ED386C2-064A-4C26-AC23-2E9AF998C15A}" dt="2021-07-29T23:39:29.423" v="17" actId="20577"/>
        <pc:sldMkLst>
          <pc:docMk/>
          <pc:sldMk cId="0" sldId="259"/>
        </pc:sldMkLst>
        <pc:spChg chg="mod">
          <ac:chgData name="Freeman, Nichelle" userId="42960455-f031-4aa8-bb36-b5a2febbb10a" providerId="ADAL" clId="{7ED386C2-064A-4C26-AC23-2E9AF998C15A}" dt="2021-07-29T23:39:29.423" v="17" actId="20577"/>
          <ac:spMkLst>
            <pc:docMk/>
            <pc:sldMk cId="0" sldId="259"/>
            <ac:spMk id="1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8/17/2021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8/17/2021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8/17/2021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8/17/2021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8/17/2021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8/17/2021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8/17/2021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8/17/2021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8/17/2021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8/17/2021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8/17/2021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35A5B-7E91-4EE0-BEA1-D09E15CD0F30}" type="datetimeFigureOut">
              <a:rPr lang="en-US" smtClean="0"/>
              <a:t>8/17/2021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 noGrp="1"/>
          </p:cNvGrpSpPr>
          <p:nvPr/>
        </p:nvGrpSpPr>
        <p:grpSpPr bwMode="auto">
          <a:xfrm>
            <a:off x="105377" y="-53576"/>
            <a:ext cx="6647243" cy="8444984"/>
            <a:chOff x="106496700" y="105626200"/>
            <a:chExt cx="7311967" cy="9405320"/>
          </a:xfrm>
        </p:grpSpPr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 rot="228324">
              <a:off x="109435535" y="105626200"/>
              <a:ext cx="3945660" cy="659279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Pineapple Delight" pitchFamily="2" charset="0"/>
                  <a:cs typeface="Arial" pitchFamily="34" charset="0"/>
                </a:rPr>
                <a:t>Week at a Glance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 rot="216648">
              <a:off x="109008067" y="105728507"/>
              <a:ext cx="4800600" cy="1074420"/>
            </a:xfrm>
            <a:prstGeom prst="rect">
              <a:avLst/>
            </a:prstGeom>
            <a:noFill/>
            <a:ln w="9525" algn="in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AutoShape 7"/>
            <p:cNvSpPr>
              <a:spLocks noChangeArrowheads="1"/>
            </p:cNvSpPr>
            <p:nvPr/>
          </p:nvSpPr>
          <p:spPr bwMode="auto">
            <a:xfrm>
              <a:off x="106664760" y="111213900"/>
              <a:ext cx="7040879" cy="3817620"/>
            </a:xfrm>
            <a:prstGeom prst="flowChartAlternateProcess">
              <a:avLst/>
            </a:prstGeom>
            <a:solidFill>
              <a:schemeClr val="tx1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110101372" y="108032959"/>
              <a:ext cx="3451858" cy="3009901"/>
              <a:chOff x="110101372" y="106827970"/>
              <a:chExt cx="3451858" cy="3009901"/>
            </a:xfrm>
          </p:grpSpPr>
          <p:sp>
            <p:nvSpPr>
              <p:cNvPr id="18" name="Oval 10"/>
              <p:cNvSpPr>
                <a:spLocks noChangeArrowheads="1" noChangeShapeType="1"/>
              </p:cNvSpPr>
              <p:nvPr/>
            </p:nvSpPr>
            <p:spPr bwMode="auto">
              <a:xfrm>
                <a:off x="110154867" y="106957521"/>
                <a:ext cx="1323976" cy="1323976"/>
              </a:xfrm>
              <a:prstGeom prst="ellipse">
                <a:avLst/>
              </a:prstGeom>
              <a:solidFill>
                <a:srgbClr val="FFFF00"/>
              </a:solidFill>
              <a:ln w="9525" algn="in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" name="Oval 11"/>
              <p:cNvSpPr>
                <a:spLocks noChangeArrowheads="1" noChangeShapeType="1"/>
              </p:cNvSpPr>
              <p:nvPr/>
            </p:nvSpPr>
            <p:spPr bwMode="auto">
              <a:xfrm>
                <a:off x="110489992" y="109617367"/>
                <a:ext cx="220504" cy="220504"/>
              </a:xfrm>
              <a:prstGeom prst="ellipse">
                <a:avLst/>
              </a:prstGeom>
              <a:noFill/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" name="Oval 12"/>
              <p:cNvSpPr>
                <a:spLocks noChangeArrowheads="1" noChangeShapeType="1"/>
              </p:cNvSpPr>
              <p:nvPr/>
            </p:nvSpPr>
            <p:spPr bwMode="auto">
              <a:xfrm>
                <a:off x="111267232" y="107103721"/>
                <a:ext cx="2228850" cy="2228850"/>
              </a:xfrm>
              <a:prstGeom prst="ellipse">
                <a:avLst/>
              </a:prstGeom>
              <a:solidFill>
                <a:srgbClr val="FFFF00"/>
              </a:solidFill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" name="Oval 13"/>
              <p:cNvSpPr>
                <a:spLocks noChangeArrowheads="1" noChangeShapeType="1"/>
              </p:cNvSpPr>
              <p:nvPr/>
            </p:nvSpPr>
            <p:spPr bwMode="auto">
              <a:xfrm>
                <a:off x="111324380" y="107217066"/>
                <a:ext cx="2228850" cy="2228850"/>
              </a:xfrm>
              <a:prstGeom prst="ellipse">
                <a:avLst/>
              </a:prstGeom>
              <a:solidFill>
                <a:srgbClr val="FFFF00"/>
              </a:solidFill>
              <a:ln w="9525" algn="in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" name="Oval 14"/>
              <p:cNvSpPr>
                <a:spLocks noChangeArrowheads="1" noChangeShapeType="1"/>
              </p:cNvSpPr>
              <p:nvPr/>
            </p:nvSpPr>
            <p:spPr bwMode="auto">
              <a:xfrm>
                <a:off x="110943382" y="108866319"/>
                <a:ext cx="895350" cy="895352"/>
              </a:xfrm>
              <a:prstGeom prst="ellipse">
                <a:avLst/>
              </a:prstGeom>
              <a:noFill/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" name="Oval 15"/>
              <p:cNvSpPr>
                <a:spLocks noChangeArrowheads="1" noChangeShapeType="1"/>
              </p:cNvSpPr>
              <p:nvPr/>
            </p:nvSpPr>
            <p:spPr bwMode="auto">
              <a:xfrm>
                <a:off x="110101372" y="106827970"/>
                <a:ext cx="1323976" cy="1323975"/>
              </a:xfrm>
              <a:prstGeom prst="ellipse">
                <a:avLst/>
              </a:prstGeom>
              <a:noFill/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10" name="Text Box 16"/>
            <p:cNvSpPr txBox="1">
              <a:spLocks noChangeArrowheads="1"/>
            </p:cNvSpPr>
            <p:nvPr/>
          </p:nvSpPr>
          <p:spPr bwMode="auto">
            <a:xfrm>
              <a:off x="106496700" y="106687852"/>
              <a:ext cx="4103543" cy="2185599"/>
            </a:xfrm>
            <a:prstGeom prst="rect">
              <a:avLst/>
            </a:prstGeom>
            <a:noFill/>
            <a:ln w="22225" algn="in">
              <a:solidFill>
                <a:schemeClr val="tx1"/>
              </a:solidFill>
              <a:prstDash val="lgDashDotDot"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Instructional Strategies </a:t>
              </a:r>
              <a:r>
                <a:rPr kumimoji="0" lang="en-US" sz="12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(ex. WICOR, STEM, Activating prior knowledge, Summarizing, Note taking, Modeling, etc.) 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dirty="0">
                <a:solidFill>
                  <a:srgbClr val="000000"/>
                </a:solidFill>
                <a:latin typeface="LD Elementary" pitchFamily="2" charset="0"/>
                <a:cs typeface="Arial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Note Taking </a:t>
              </a:r>
              <a:r>
                <a:rPr kumimoji="0" lang="en-US" sz="120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and summarizing </a:t>
              </a:r>
              <a:endParaRPr kumimoji="0" lang="en-US" sz="1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D Elementary" pitchFamily="2" charset="0"/>
                <a:cs typeface="Arial" pitchFamily="34" charset="0"/>
              </a:endParaRPr>
            </a:p>
          </p:txBody>
        </p: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106664757" y="108687613"/>
              <a:ext cx="2434593" cy="2609853"/>
              <a:chOff x="106664757" y="108964022"/>
              <a:chExt cx="2434593" cy="2457450"/>
            </a:xfrm>
          </p:grpSpPr>
          <p:sp>
            <p:nvSpPr>
              <p:cNvPr id="16" name="AutoShape 19"/>
              <p:cNvSpPr>
                <a:spLocks noChangeArrowheads="1"/>
              </p:cNvSpPr>
              <p:nvPr/>
            </p:nvSpPr>
            <p:spPr bwMode="auto">
              <a:xfrm>
                <a:off x="106664760" y="108964022"/>
                <a:ext cx="2434590" cy="2457450"/>
              </a:xfrm>
              <a:prstGeom prst="flowChartAlternateProcess">
                <a:avLst/>
              </a:prstGeom>
              <a:solidFill>
                <a:srgbClr val="FFFF00"/>
              </a:solidFill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" name="Text Box 20"/>
              <p:cNvSpPr txBox="1">
                <a:spLocks noChangeArrowheads="1"/>
              </p:cNvSpPr>
              <p:nvPr/>
            </p:nvSpPr>
            <p:spPr bwMode="auto">
              <a:xfrm>
                <a:off x="106664757" y="108998721"/>
                <a:ext cx="2434593" cy="241823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>
                    <a:ln>
                      <a:noFill/>
                    </a:ln>
                    <a:effectLst/>
                    <a:latin typeface="LD Elementary" pitchFamily="2" charset="0"/>
                    <a:cs typeface="Arial" pitchFamily="34" charset="0"/>
                  </a:rPr>
                  <a:t>Academic Vocabulary</a:t>
                </a:r>
                <a:endParaRPr kumimoji="0" lang="en-US" sz="500" b="0" i="0" u="none" strike="noStrike" cap="none" normalizeH="0" baseline="0" dirty="0">
                  <a:ln>
                    <a:noFill/>
                  </a:ln>
                  <a:effectLst/>
                  <a:latin typeface="LD Elementary" pitchFamily="2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" b="0" i="0" u="none" strike="noStrike" cap="none" normalizeH="0" baseline="0" dirty="0">
                  <a:ln>
                    <a:noFill/>
                  </a:ln>
                  <a:effectLst/>
                  <a:latin typeface="LD Elementary" pitchFamily="2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" b="0" i="0" u="none" strike="noStrike" cap="none" normalizeH="0" baseline="0" dirty="0">
                  <a:ln>
                    <a:noFill/>
                  </a:ln>
                  <a:effectLst/>
                  <a:latin typeface="LD Elementary" pitchFamily="2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>
                    <a:ln>
                      <a:noFill/>
                    </a:ln>
                    <a:effectLst/>
                    <a:latin typeface="Arial" pitchFamily="34" charset="0"/>
                    <a:cs typeface="Arial" pitchFamily="34" charset="0"/>
                  </a:rPr>
                  <a:t>Holocaust</a:t>
                </a:r>
              </a:p>
            </p:txBody>
          </p:sp>
        </p:grpSp>
        <p:sp>
          <p:nvSpPr>
            <p:cNvPr id="13" name="Text Box 21"/>
            <p:cNvSpPr txBox="1">
              <a:spLocks noChangeArrowheads="1"/>
            </p:cNvSpPr>
            <p:nvPr/>
          </p:nvSpPr>
          <p:spPr bwMode="auto">
            <a:xfrm>
              <a:off x="109179356" y="109006089"/>
              <a:ext cx="4526284" cy="2121631"/>
            </a:xfrm>
            <a:prstGeom prst="rect">
              <a:avLst/>
            </a:prstGeom>
            <a:noFill/>
            <a:ln w="57150" cap="rnd" algn="in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Learning </a:t>
              </a:r>
              <a:r>
                <a:rPr lang="en-US" b="1" dirty="0">
                  <a:solidFill>
                    <a:srgbClr val="000000"/>
                  </a:solidFill>
                  <a:latin typeface="LD Elementary" pitchFamily="2" charset="0"/>
                  <a:cs typeface="Arial" pitchFamily="34" charset="0"/>
                </a:rPr>
                <a:t>Targets &amp; Essential Questions</a:t>
              </a: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: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tabLst/>
              </a:pPr>
              <a:endParaRPr kumimoji="0" lang="en-US" sz="1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D Elementary" pitchFamily="2" charset="0"/>
                <a:cs typeface="Arial" pitchFamily="34" charset="0"/>
              </a:endParaRPr>
            </a:p>
          </p:txBody>
        </p:sp>
        <p:sp>
          <p:nvSpPr>
            <p:cNvPr id="14" name="Text Box 22"/>
            <p:cNvSpPr txBox="1">
              <a:spLocks noChangeArrowheads="1"/>
            </p:cNvSpPr>
            <p:nvPr/>
          </p:nvSpPr>
          <p:spPr bwMode="auto">
            <a:xfrm>
              <a:off x="110604300" y="106696986"/>
              <a:ext cx="3101340" cy="2224240"/>
            </a:xfrm>
            <a:prstGeom prst="rect">
              <a:avLst/>
            </a:prstGeom>
            <a:noFill/>
            <a:ln w="34925" cmpd="thinThick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Standards: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SS7H2: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5" y="61515"/>
            <a:ext cx="1005285" cy="1005285"/>
          </a:xfrm>
          <a:prstGeom prst="rect">
            <a:avLst/>
          </a:prstGeom>
        </p:spPr>
      </p:pic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1874370" y="5194455"/>
            <a:ext cx="3030948" cy="334894"/>
          </a:xfrm>
          <a:prstGeom prst="rect">
            <a:avLst/>
          </a:prstGeom>
          <a:noFill/>
          <a:ln w="31750" cap="rnd" algn="in">
            <a:solidFill>
              <a:srgbClr val="6600CC"/>
            </a:solidFill>
            <a:prstDash val="sysDot"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LD Elementary" pitchFamily="2" charset="0"/>
                <a:cs typeface="Arial" pitchFamily="34" charset="0"/>
              </a:rPr>
              <a:t>Glance at Assignments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13633" y="8964"/>
            <a:ext cx="1172367" cy="92333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D Elementary"/>
              </a:rPr>
              <a:t>Teacher Name &amp; Subject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095539"/>
              </p:ext>
            </p:extLst>
          </p:nvPr>
        </p:nvGraphicFramePr>
        <p:xfrm>
          <a:off x="478541" y="5606357"/>
          <a:ext cx="5900916" cy="6377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3486">
                  <a:extLst>
                    <a:ext uri="{9D8B030D-6E8A-4147-A177-3AD203B41FA5}">
                      <a16:colId xmlns:a16="http://schemas.microsoft.com/office/drawing/2014/main" val="1737708539"/>
                    </a:ext>
                  </a:extLst>
                </a:gridCol>
                <a:gridCol w="983486">
                  <a:extLst>
                    <a:ext uri="{9D8B030D-6E8A-4147-A177-3AD203B41FA5}">
                      <a16:colId xmlns:a16="http://schemas.microsoft.com/office/drawing/2014/main" val="2793918122"/>
                    </a:ext>
                  </a:extLst>
                </a:gridCol>
                <a:gridCol w="983486">
                  <a:extLst>
                    <a:ext uri="{9D8B030D-6E8A-4147-A177-3AD203B41FA5}">
                      <a16:colId xmlns:a16="http://schemas.microsoft.com/office/drawing/2014/main" val="258180188"/>
                    </a:ext>
                  </a:extLst>
                </a:gridCol>
                <a:gridCol w="983486">
                  <a:extLst>
                    <a:ext uri="{9D8B030D-6E8A-4147-A177-3AD203B41FA5}">
                      <a16:colId xmlns:a16="http://schemas.microsoft.com/office/drawing/2014/main" val="3698143392"/>
                    </a:ext>
                  </a:extLst>
                </a:gridCol>
                <a:gridCol w="983486">
                  <a:extLst>
                    <a:ext uri="{9D8B030D-6E8A-4147-A177-3AD203B41FA5}">
                      <a16:colId xmlns:a16="http://schemas.microsoft.com/office/drawing/2014/main" val="3682790201"/>
                    </a:ext>
                  </a:extLst>
                </a:gridCol>
                <a:gridCol w="983486">
                  <a:extLst>
                    <a:ext uri="{9D8B030D-6E8A-4147-A177-3AD203B41FA5}">
                      <a16:colId xmlns:a16="http://schemas.microsoft.com/office/drawing/2014/main" val="3392175698"/>
                    </a:ext>
                  </a:extLst>
                </a:gridCol>
              </a:tblGrid>
              <a:tr h="48370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Day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Activating Strategy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Opening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Work Session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Closing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Homework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619316"/>
                  </a:ext>
                </a:extLst>
              </a:tr>
              <a:tr h="483709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tx1"/>
                          </a:solidFill>
                        </a:rPr>
                        <a:t>Day 1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Ice Breaker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of prior day highpoints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of  ss7h2a/b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Ticket out the door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vocabulary words</a:t>
                      </a:r>
                    </a:p>
                    <a:p>
                      <a:endParaRPr lang="en-US" sz="24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663330"/>
                  </a:ext>
                </a:extLst>
              </a:tr>
              <a:tr h="483709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/>
                        <a:t>Day 2</a:t>
                      </a: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Ice Breaker</a:t>
                      </a:r>
                    </a:p>
                    <a:p>
                      <a:endParaRPr lang="en-US" sz="2400" dirty="0"/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of prior day highpoints</a:t>
                      </a:r>
                    </a:p>
                    <a:p>
                      <a:endParaRPr lang="en-US" sz="2400" dirty="0"/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of  ss7h2a/b</a:t>
                      </a:r>
                    </a:p>
                    <a:p>
                      <a:endParaRPr lang="en-US" sz="2400" dirty="0"/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Ticket out the door</a:t>
                      </a:r>
                    </a:p>
                    <a:p>
                      <a:endParaRPr lang="en-US" sz="2400" dirty="0"/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vocabulary words</a:t>
                      </a:r>
                    </a:p>
                    <a:p>
                      <a:endParaRPr lang="en-US" sz="2400" dirty="0"/>
                    </a:p>
                  </a:txBody>
                  <a:tcPr marL="118018" marR="118018" marT="59009" marB="59009"/>
                </a:tc>
                <a:extLst>
                  <a:ext uri="{0D108BD9-81ED-4DB2-BD59-A6C34878D82A}">
                    <a16:rowId xmlns:a16="http://schemas.microsoft.com/office/drawing/2014/main" val="3753238956"/>
                  </a:ext>
                </a:extLst>
              </a:tr>
              <a:tr h="483709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/>
                        <a:t>Day 3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Ice Breaker</a:t>
                      </a:r>
                    </a:p>
                    <a:p>
                      <a:endParaRPr lang="en-US" sz="24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of prior day highpoints</a:t>
                      </a:r>
                    </a:p>
                    <a:p>
                      <a:endParaRPr lang="en-US" sz="24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of  ss7h2c/d</a:t>
                      </a:r>
                    </a:p>
                    <a:p>
                      <a:endParaRPr lang="en-US" sz="24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Ticket out the door</a:t>
                      </a:r>
                    </a:p>
                    <a:p>
                      <a:endParaRPr lang="en-US" sz="24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vocabulary words</a:t>
                      </a:r>
                    </a:p>
                    <a:p>
                      <a:endParaRPr lang="en-US" sz="24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581987"/>
                  </a:ext>
                </a:extLst>
              </a:tr>
              <a:tr h="483709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u="none" dirty="0"/>
                        <a:t>Day 4</a:t>
                      </a: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Ice Breaker</a:t>
                      </a:r>
                    </a:p>
                    <a:p>
                      <a:endParaRPr lang="en-US" sz="2400" dirty="0"/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of prior day highpoints</a:t>
                      </a:r>
                    </a:p>
                    <a:p>
                      <a:endParaRPr lang="en-US" sz="2400" dirty="0"/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of  ss7h2c/d</a:t>
                      </a:r>
                    </a:p>
                    <a:p>
                      <a:endParaRPr lang="en-US" sz="2400" dirty="0"/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Ticket out the door</a:t>
                      </a:r>
                    </a:p>
                    <a:p>
                      <a:endParaRPr lang="en-US" sz="2400" dirty="0"/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vocabulary words</a:t>
                      </a:r>
                    </a:p>
                    <a:p>
                      <a:endParaRPr lang="en-US" sz="2400" dirty="0"/>
                    </a:p>
                  </a:txBody>
                  <a:tcPr marL="118018" marR="118018" marT="59009" marB="59009"/>
                </a:tc>
                <a:extLst>
                  <a:ext uri="{0D108BD9-81ED-4DB2-BD59-A6C34878D82A}">
                    <a16:rowId xmlns:a16="http://schemas.microsoft.com/office/drawing/2014/main" val="3325193647"/>
                  </a:ext>
                </a:extLst>
              </a:tr>
              <a:tr h="483709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/>
                        <a:t>Day 5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Test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vocabulary words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843698"/>
                  </a:ext>
                </a:extLst>
              </a:tr>
            </a:tbl>
          </a:graphicData>
        </a:graphic>
      </p:graphicFrame>
      <p:sp>
        <p:nvSpPr>
          <p:cNvPr id="25" name="Text Box 3">
            <a:extLst>
              <a:ext uri="{FF2B5EF4-FFF2-40B4-BE49-F238E27FC236}">
                <a16:creationId xmlns:a16="http://schemas.microsoft.com/office/drawing/2014/main" id="{456C0F78-C3BE-4B2A-9133-532F70AFA7FF}"/>
              </a:ext>
            </a:extLst>
          </p:cNvPr>
          <p:cNvSpPr txBox="1">
            <a:spLocks noChangeArrowheads="1"/>
          </p:cNvSpPr>
          <p:nvPr/>
        </p:nvSpPr>
        <p:spPr bwMode="auto">
          <a:xfrm rot="225489">
            <a:off x="3528416" y="657566"/>
            <a:ext cx="1872405" cy="19569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ineapple Delight" pitchFamily="2" charset="0"/>
                <a:cs typeface="Arial" pitchFamily="34" charset="0"/>
              </a:rPr>
              <a:t>Date: August 23, 2021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DBF271E-27FC-4ED3-9961-4D5E4F3C3DF5}"/>
              </a:ext>
            </a:extLst>
          </p:cNvPr>
          <p:cNvSpPr txBox="1"/>
          <p:nvPr/>
        </p:nvSpPr>
        <p:spPr>
          <a:xfrm>
            <a:off x="2817783" y="3472746"/>
            <a:ext cx="378205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The student will analyze continuity and change in Southwest Asia (Middle East)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1D066C5-6675-4E3F-AA64-09C18E486E7A}"/>
              </a:ext>
            </a:extLst>
          </p:cNvPr>
          <p:cNvSpPr txBox="1"/>
          <p:nvPr/>
        </p:nvSpPr>
        <p:spPr>
          <a:xfrm>
            <a:off x="292652" y="3407672"/>
            <a:ext cx="20453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Ottoman Empire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B51431C-2DD3-4AFE-8D42-CA7764C6D6E2}"/>
              </a:ext>
            </a:extLst>
          </p:cNvPr>
          <p:cNvSpPr txBox="1"/>
          <p:nvPr/>
        </p:nvSpPr>
        <p:spPr>
          <a:xfrm>
            <a:off x="337596" y="3712837"/>
            <a:ext cx="22652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u="sng" dirty="0"/>
              <a:t>San Remo Agreement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2DB9880-4FC2-401D-8F65-CC3474FCF7D3}"/>
              </a:ext>
            </a:extLst>
          </p:cNvPr>
          <p:cNvSpPr txBox="1"/>
          <p:nvPr/>
        </p:nvSpPr>
        <p:spPr>
          <a:xfrm>
            <a:off x="391557" y="4186574"/>
            <a:ext cx="20610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ethnic</a:t>
            </a:r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DE71774-2418-4943-AA5B-7304BB2F2DBE}"/>
              </a:ext>
            </a:extLst>
          </p:cNvPr>
          <p:cNvSpPr txBox="1"/>
          <p:nvPr/>
        </p:nvSpPr>
        <p:spPr>
          <a:xfrm rot="10800000" flipV="1">
            <a:off x="292652" y="4387334"/>
            <a:ext cx="13526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nationalism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10268</TotalTime>
  <Words>175</Words>
  <Application>Microsoft Office PowerPoint</Application>
  <PresentationFormat>On-screen Show (4:3)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LD Elementary</vt:lpstr>
      <vt:lpstr>Pineapple Delight</vt:lpstr>
      <vt:lpstr>Times New Roman</vt:lpstr>
      <vt:lpstr>Office Theme</vt:lpstr>
      <vt:lpstr>PowerPoint Presentation</vt:lpstr>
    </vt:vector>
  </TitlesOfParts>
  <Company>Oklahoma City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Megan</dc:creator>
  <cp:lastModifiedBy>Miller, John</cp:lastModifiedBy>
  <cp:revision>36</cp:revision>
  <dcterms:created xsi:type="dcterms:W3CDTF">2014-03-30T01:45:15Z</dcterms:created>
  <dcterms:modified xsi:type="dcterms:W3CDTF">2021-08-17T12:27:06Z</dcterms:modified>
</cp:coreProperties>
</file>